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5"/>
  </p:handoutMasterIdLst>
  <p:sldIdLst>
    <p:sldId id="256" r:id="rId2"/>
    <p:sldId id="259" r:id="rId3"/>
    <p:sldId id="260" r:id="rId4"/>
    <p:sldId id="261" r:id="rId5"/>
    <p:sldId id="262" r:id="rId6"/>
    <p:sldId id="264" r:id="rId7"/>
    <p:sldId id="263" r:id="rId8"/>
    <p:sldId id="265" r:id="rId9"/>
    <p:sldId id="266" r:id="rId10"/>
    <p:sldId id="267" r:id="rId11"/>
    <p:sldId id="269" r:id="rId12"/>
    <p:sldId id="268" r:id="rId13"/>
    <p:sldId id="272" r:id="rId14"/>
    <p:sldId id="270" r:id="rId15"/>
    <p:sldId id="271" r:id="rId16"/>
    <p:sldId id="274" r:id="rId17"/>
    <p:sldId id="273" r:id="rId18"/>
    <p:sldId id="275" r:id="rId19"/>
    <p:sldId id="278" r:id="rId20"/>
    <p:sldId id="276" r:id="rId21"/>
    <p:sldId id="277" r:id="rId22"/>
    <p:sldId id="257" r:id="rId23"/>
    <p:sldId id="258" r:id="rId24"/>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693"/>
          </a:xfrm>
          <a:prstGeom prst="rect">
            <a:avLst/>
          </a:prstGeom>
        </p:spPr>
        <p:txBody>
          <a:bodyPr vert="horz" lIns="91440" tIns="45720" rIns="91440" bIns="45720" rtlCol="0"/>
          <a:lstStyle>
            <a:lvl1pPr algn="r">
              <a:defRPr sz="1200"/>
            </a:lvl1pPr>
          </a:lstStyle>
          <a:p>
            <a:fld id="{BD3F6523-8DB5-4005-90D1-40AA1B69F0D0}" type="datetimeFigureOut">
              <a:rPr lang="en-US" smtClean="0"/>
              <a:pPr/>
              <a:t>8/16/2010</a:t>
            </a:fld>
            <a:endParaRPr lang="en-US"/>
          </a:p>
        </p:txBody>
      </p:sp>
      <p:sp>
        <p:nvSpPr>
          <p:cNvPr id="4" name="Footer Placeholder 3"/>
          <p:cNvSpPr>
            <a:spLocks noGrp="1"/>
          </p:cNvSpPr>
          <p:nvPr>
            <p:ph type="ftr" sz="quarter" idx="2"/>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3"/>
            <a:ext cx="2971800" cy="465693"/>
          </a:xfrm>
          <a:prstGeom prst="rect">
            <a:avLst/>
          </a:prstGeom>
        </p:spPr>
        <p:txBody>
          <a:bodyPr vert="horz" lIns="91440" tIns="45720" rIns="91440" bIns="45720" rtlCol="0" anchor="b"/>
          <a:lstStyle>
            <a:lvl1pPr algn="r">
              <a:defRPr sz="1200"/>
            </a:lvl1pPr>
          </a:lstStyle>
          <a:p>
            <a:fld id="{5678FCBB-B1E2-4036-9419-13FA526DBAC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145CC8-DC66-4AB3-96D9-490F162780E4}"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145CC8-DC66-4AB3-96D9-490F162780E4}"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145CC8-DC66-4AB3-96D9-490F162780E4}"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145CC8-DC66-4AB3-96D9-490F162780E4}"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145CC8-DC66-4AB3-96D9-490F162780E4}"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145CC8-DC66-4AB3-96D9-490F162780E4}"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145CC8-DC66-4AB3-96D9-490F162780E4}" type="datetimeFigureOut">
              <a:rPr lang="en-US" smtClean="0"/>
              <a:pPr/>
              <a:t>8/16/2010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145CC8-DC66-4AB3-96D9-490F162780E4}" type="datetimeFigureOut">
              <a:rPr lang="en-US" smtClean="0"/>
              <a:pPr/>
              <a:t>8/16/2010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145CC8-DC66-4AB3-96D9-490F162780E4}" type="datetimeFigureOut">
              <a:rPr lang="en-US" smtClean="0"/>
              <a:pPr/>
              <a:t>8/16/2010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145CC8-DC66-4AB3-96D9-490F162780E4}"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145CC8-DC66-4AB3-96D9-490F162780E4}"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9BD1D3-056C-4FAB-857E-138CBC4AB19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145CC8-DC66-4AB3-96D9-490F162780E4}" type="datetimeFigureOut">
              <a:rPr lang="en-US" smtClean="0"/>
              <a:pPr/>
              <a:t>8/16/2010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9BD1D3-056C-4FAB-857E-138CBC4AB19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CME Geometry</a:t>
            </a:r>
            <a:endParaRPr lang="en-US" dirty="0"/>
          </a:p>
        </p:txBody>
      </p:sp>
      <p:sp>
        <p:nvSpPr>
          <p:cNvPr id="3" name="Subtitle 2"/>
          <p:cNvSpPr>
            <a:spLocks noGrp="1"/>
          </p:cNvSpPr>
          <p:nvPr>
            <p:ph type="subTitle" idx="1"/>
          </p:nvPr>
        </p:nvSpPr>
        <p:spPr/>
        <p:txBody>
          <a:bodyPr/>
          <a:lstStyle/>
          <a:p>
            <a:r>
              <a:rPr lang="en-US" dirty="0" smtClean="0"/>
              <a:t>Year 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2B</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2.5 Good </a:t>
            </a:r>
            <a:r>
              <a:rPr lang="en-US" dirty="0" err="1" smtClean="0"/>
              <a:t>Nspire</a:t>
            </a:r>
            <a:r>
              <a:rPr lang="en-US" dirty="0" smtClean="0"/>
              <a:t> activity.  Might take more than one day.</a:t>
            </a:r>
          </a:p>
          <a:p>
            <a:r>
              <a:rPr lang="en-US" dirty="0" smtClean="0"/>
              <a:t>2.6  I did some algebra proofs first for one or two days before starting into the geometry proofs.  2.6 is vertical angles proofs.  This is just the beginning of proofs. *Warning:  </a:t>
            </a:r>
            <a:r>
              <a:rPr lang="en-US" u="sng" dirty="0" smtClean="0"/>
              <a:t>Don’t </a:t>
            </a:r>
            <a:r>
              <a:rPr lang="en-US" dirty="0" smtClean="0"/>
              <a:t>think that you need to add more at this time.</a:t>
            </a:r>
          </a:p>
          <a:p>
            <a:r>
              <a:rPr lang="en-US" dirty="0" smtClean="0"/>
              <a:t>2.7 Big </a:t>
            </a:r>
            <a:r>
              <a:rPr lang="en-US" dirty="0" err="1" smtClean="0"/>
              <a:t>Vocab</a:t>
            </a:r>
            <a:r>
              <a:rPr lang="en-US" dirty="0" smtClean="0"/>
              <a:t> section.  This takes a couple of days at least.  We made a “graphic organizer” for all the definitions.</a:t>
            </a:r>
          </a:p>
          <a:p>
            <a:r>
              <a:rPr lang="en-US" dirty="0" smtClean="0"/>
              <a:t>2.8  PAI theorem.  Annoying name change!  Just go with it.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2C</a:t>
            </a:r>
            <a:endParaRPr lang="en-US" dirty="0"/>
          </a:p>
        </p:txBody>
      </p:sp>
      <p:sp>
        <p:nvSpPr>
          <p:cNvPr id="3" name="Content Placeholder 2"/>
          <p:cNvSpPr>
            <a:spLocks noGrp="1"/>
          </p:cNvSpPr>
          <p:nvPr>
            <p:ph idx="1"/>
          </p:nvPr>
        </p:nvSpPr>
        <p:spPr/>
        <p:txBody>
          <a:bodyPr/>
          <a:lstStyle/>
          <a:p>
            <a:r>
              <a:rPr lang="en-US" dirty="0" smtClean="0"/>
              <a:t>Here is the in-depth proof work.  </a:t>
            </a:r>
            <a:r>
              <a:rPr lang="en-US" dirty="0"/>
              <a:t>W</a:t>
            </a:r>
            <a:r>
              <a:rPr lang="en-US" dirty="0" smtClean="0"/>
              <a:t>e covered this by mistake in 2B.  We will cover this using this section the second year.  Sorry no insights on this for now.</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a:t>
            </a:r>
            <a:endParaRPr lang="en-US" dirty="0"/>
          </a:p>
        </p:txBody>
      </p:sp>
      <p:sp>
        <p:nvSpPr>
          <p:cNvPr id="3" name="Content Placeholder 2"/>
          <p:cNvSpPr>
            <a:spLocks noGrp="1"/>
          </p:cNvSpPr>
          <p:nvPr>
            <p:ph idx="1"/>
          </p:nvPr>
        </p:nvSpPr>
        <p:spPr/>
        <p:txBody>
          <a:bodyPr/>
          <a:lstStyle/>
          <a:p>
            <a:r>
              <a:rPr lang="en-US" dirty="0" smtClean="0"/>
              <a:t>This is the beginning of quadrilaterals.  Don’t cover extra things that are not in the text.  They will come up later.</a:t>
            </a:r>
          </a:p>
          <a:p>
            <a:r>
              <a:rPr lang="en-US" dirty="0" smtClean="0"/>
              <a:t>2.15 -2.19  Lots of </a:t>
            </a:r>
            <a:r>
              <a:rPr lang="en-US" dirty="0" err="1" smtClean="0"/>
              <a:t>vocab</a:t>
            </a:r>
            <a:r>
              <a:rPr lang="en-US" dirty="0" smtClean="0"/>
              <a:t> here.  A graphic organizer of some sort will help.  This will be very  important later.  You may want to make some sort of game (Jeopardy or Concentration) to review all the terms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3</a:t>
            </a:r>
            <a:br>
              <a:rPr lang="en-US" dirty="0" smtClean="0"/>
            </a:br>
            <a:r>
              <a:rPr lang="en-US" sz="2700" dirty="0" smtClean="0"/>
              <a:t>Get out the Scissors!</a:t>
            </a:r>
            <a:endParaRPr lang="en-US" sz="2700" dirty="0"/>
          </a:p>
        </p:txBody>
      </p:sp>
      <p:sp>
        <p:nvSpPr>
          <p:cNvPr id="3" name="Content Placeholder 2"/>
          <p:cNvSpPr>
            <a:spLocks noGrp="1"/>
          </p:cNvSpPr>
          <p:nvPr>
            <p:ph idx="1"/>
          </p:nvPr>
        </p:nvSpPr>
        <p:spPr/>
        <p:txBody>
          <a:bodyPr>
            <a:normAutofit fontScale="92500" lnSpcReduction="10000"/>
          </a:bodyPr>
          <a:lstStyle/>
          <a:p>
            <a:r>
              <a:rPr lang="en-US" dirty="0" smtClean="0"/>
              <a:t>I got a stack of book cards (class set)and cut them for use with the activity pg.171….worked well.</a:t>
            </a:r>
          </a:p>
          <a:p>
            <a:r>
              <a:rPr lang="en-US" dirty="0" smtClean="0"/>
              <a:t>Be sure to read the green margins in this chapter, especially page 171 where it talks about the “payoff of the struggle”</a:t>
            </a:r>
          </a:p>
          <a:p>
            <a:r>
              <a:rPr lang="en-US" dirty="0" smtClean="0"/>
              <a:t>Resist the temptation to just use the formulas here.  This is a chapter that will help them develop the thinking and reasoning skills that we are working towards.</a:t>
            </a:r>
          </a:p>
          <a:p>
            <a:r>
              <a:rPr lang="en-US" dirty="0" smtClean="0"/>
              <a:t>The goal is to finish this by Christmas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a:t>
            </a:r>
            <a:endParaRPr lang="en-US" dirty="0"/>
          </a:p>
        </p:txBody>
      </p:sp>
      <p:sp>
        <p:nvSpPr>
          <p:cNvPr id="3" name="Content Placeholder 2"/>
          <p:cNvSpPr>
            <a:spLocks noGrp="1"/>
          </p:cNvSpPr>
          <p:nvPr>
            <p:ph idx="1"/>
          </p:nvPr>
        </p:nvSpPr>
        <p:spPr/>
        <p:txBody>
          <a:bodyPr>
            <a:normAutofit lnSpcReduction="10000"/>
          </a:bodyPr>
          <a:lstStyle/>
          <a:p>
            <a:r>
              <a:rPr lang="en-US" dirty="0" smtClean="0"/>
              <a:t>3.1  Physically do activity p.171.  Spend time doing “for you to explore” top of pg. 172  It might take more than 1 day.</a:t>
            </a:r>
          </a:p>
          <a:p>
            <a:r>
              <a:rPr lang="en-US" dirty="0" smtClean="0"/>
              <a:t>3.2  Cut out pieces and manipulate</a:t>
            </a:r>
          </a:p>
          <a:p>
            <a:r>
              <a:rPr lang="en-US" dirty="0" smtClean="0"/>
              <a:t>3.3 same idea</a:t>
            </a:r>
          </a:p>
          <a:p>
            <a:r>
              <a:rPr lang="en-US" dirty="0" smtClean="0"/>
              <a:t>3.4 same idea</a:t>
            </a:r>
          </a:p>
          <a:p>
            <a:r>
              <a:rPr lang="en-US" dirty="0" smtClean="0"/>
              <a:t>3.5  Very important section for later lessons.  Have them make the cuts and move the pieces to prove midline theorem.</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3B</a:t>
            </a:r>
            <a:endParaRPr lang="en-US" dirty="0"/>
          </a:p>
        </p:txBody>
      </p:sp>
      <p:sp>
        <p:nvSpPr>
          <p:cNvPr id="3" name="Content Placeholder 2"/>
          <p:cNvSpPr>
            <a:spLocks noGrp="1"/>
          </p:cNvSpPr>
          <p:nvPr>
            <p:ph idx="1"/>
          </p:nvPr>
        </p:nvSpPr>
        <p:spPr/>
        <p:txBody>
          <a:bodyPr>
            <a:normAutofit lnSpcReduction="10000"/>
          </a:bodyPr>
          <a:lstStyle/>
          <a:p>
            <a:r>
              <a:rPr lang="en-US" dirty="0" smtClean="0"/>
              <a:t>Be sure to read the green column p.194 before beginning.</a:t>
            </a:r>
          </a:p>
          <a:p>
            <a:r>
              <a:rPr lang="en-US" dirty="0" smtClean="0"/>
              <a:t>3.6  Do “for you to explore”.  I also liked p.196 ex.6 extension in the green column.</a:t>
            </a:r>
          </a:p>
          <a:p>
            <a:r>
              <a:rPr lang="en-US" dirty="0" smtClean="0"/>
              <a:t>3.7  I glossed over this, but used the problems in the hw set.</a:t>
            </a:r>
          </a:p>
          <a:p>
            <a:r>
              <a:rPr lang="en-US" dirty="0" smtClean="0"/>
              <a:t>3.8  Great section and really worth spending time on.  Worth it to spend time here.  This is an example of the “CME” way of math.</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3C</a:t>
            </a:r>
            <a:endParaRPr lang="en-US" dirty="0"/>
          </a:p>
        </p:txBody>
      </p:sp>
      <p:sp>
        <p:nvSpPr>
          <p:cNvPr id="3" name="Content Placeholder 2"/>
          <p:cNvSpPr>
            <a:spLocks noGrp="1"/>
          </p:cNvSpPr>
          <p:nvPr>
            <p:ph idx="1"/>
          </p:nvPr>
        </p:nvSpPr>
        <p:spPr/>
        <p:txBody>
          <a:bodyPr/>
          <a:lstStyle/>
          <a:p>
            <a:r>
              <a:rPr lang="en-US" dirty="0" smtClean="0"/>
              <a:t>Goal is to finish here by Thanksgiving.</a:t>
            </a:r>
          </a:p>
          <a:p>
            <a:r>
              <a:rPr lang="en-US" dirty="0" smtClean="0"/>
              <a:t>We just did basic Pythagorean theorem here using other resources.  </a:t>
            </a:r>
          </a:p>
          <a:p>
            <a:r>
              <a:rPr lang="en-US" dirty="0" smtClean="0"/>
              <a:t>This is where we spent a couple of days brushing up their algebra skills with Pythagorean theorem as it will be used often the rest of the year.</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3D</a:t>
            </a:r>
            <a:br>
              <a:rPr lang="en-US" dirty="0" smtClean="0"/>
            </a:br>
            <a:r>
              <a:rPr lang="en-US" sz="2700" dirty="0" smtClean="0"/>
              <a:t>Get it?  It is the solids unit!</a:t>
            </a:r>
            <a:endParaRPr lang="en-US" sz="2700" dirty="0"/>
          </a:p>
        </p:txBody>
      </p:sp>
      <p:sp>
        <p:nvSpPr>
          <p:cNvPr id="3" name="Content Placeholder 2"/>
          <p:cNvSpPr>
            <a:spLocks noGrp="1"/>
          </p:cNvSpPr>
          <p:nvPr>
            <p:ph idx="1"/>
          </p:nvPr>
        </p:nvSpPr>
        <p:spPr/>
        <p:txBody>
          <a:bodyPr/>
          <a:lstStyle/>
          <a:p>
            <a:r>
              <a:rPr lang="en-US" dirty="0" smtClean="0"/>
              <a:t>This is a large unit, but it does not cover all “solids material”.  Some is left for Ch. 6.</a:t>
            </a:r>
          </a:p>
          <a:p>
            <a:r>
              <a:rPr lang="en-US" dirty="0" smtClean="0"/>
              <a:t>Use cardboard boxes and duct tape to make “life sized” examples of these.</a:t>
            </a:r>
          </a:p>
          <a:p>
            <a:r>
              <a:rPr lang="en-US" dirty="0" smtClean="0"/>
              <a:t>Finish this unit by the Christmas holidays.</a:t>
            </a:r>
          </a:p>
          <a:p>
            <a:r>
              <a:rPr lang="en-US" dirty="0" smtClean="0"/>
              <a:t>Collage or West DSM Community Resource center has cut outs that are helpful (and cheap)</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3D</a:t>
            </a:r>
            <a:br>
              <a:rPr lang="en-US" dirty="0" smtClean="0"/>
            </a:br>
            <a:r>
              <a:rPr lang="en-US" sz="2700" dirty="0" smtClean="0"/>
              <a:t>cont.</a:t>
            </a:r>
            <a:endParaRPr lang="en-US" sz="2700" dirty="0"/>
          </a:p>
        </p:txBody>
      </p:sp>
      <p:sp>
        <p:nvSpPr>
          <p:cNvPr id="3" name="Content Placeholder 2"/>
          <p:cNvSpPr>
            <a:spLocks noGrp="1"/>
          </p:cNvSpPr>
          <p:nvPr>
            <p:ph idx="1"/>
          </p:nvPr>
        </p:nvSpPr>
        <p:spPr/>
        <p:txBody>
          <a:bodyPr>
            <a:normAutofit lnSpcReduction="10000"/>
          </a:bodyPr>
          <a:lstStyle/>
          <a:p>
            <a:r>
              <a:rPr lang="en-US" dirty="0" smtClean="0"/>
              <a:t>3.12  Read green column pg.232</a:t>
            </a:r>
          </a:p>
          <a:p>
            <a:r>
              <a:rPr lang="en-US" dirty="0" smtClean="0"/>
              <a:t>3.13  Take your time here and help them develop this instead of just using a formula.  Important info in green column pg.236</a:t>
            </a:r>
          </a:p>
          <a:p>
            <a:r>
              <a:rPr lang="en-US" dirty="0" smtClean="0"/>
              <a:t>3.14  We did cylinders but not cones (running out of time…)</a:t>
            </a:r>
          </a:p>
          <a:p>
            <a:r>
              <a:rPr lang="en-US" dirty="0" smtClean="0"/>
              <a:t>3.15 Volumes- this is just the beginning.  Invest time now with this, but don’t add what you think they forgot….it is in chapter 6</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4</a:t>
            </a:r>
            <a:endParaRPr lang="en-US" dirty="0"/>
          </a:p>
        </p:txBody>
      </p:sp>
      <p:sp>
        <p:nvSpPr>
          <p:cNvPr id="3" name="Content Placeholder 2"/>
          <p:cNvSpPr>
            <a:spLocks noGrp="1"/>
          </p:cNvSpPr>
          <p:nvPr>
            <p:ph idx="1"/>
          </p:nvPr>
        </p:nvSpPr>
        <p:spPr/>
        <p:txBody>
          <a:bodyPr/>
          <a:lstStyle/>
          <a:p>
            <a:r>
              <a:rPr lang="en-US" dirty="0" smtClean="0"/>
              <a:t>Don’t panic if you cannot draw….just use a straight edge and follow the rules and you will be fine. (I panicked.)</a:t>
            </a:r>
          </a:p>
          <a:p>
            <a:r>
              <a:rPr lang="en-US" dirty="0" smtClean="0"/>
              <a:t>Use patty paper and plain white paper and the </a:t>
            </a:r>
            <a:r>
              <a:rPr lang="en-US" dirty="0" err="1" smtClean="0"/>
              <a:t>Nspires</a:t>
            </a:r>
            <a:r>
              <a:rPr lang="en-US" dirty="0" smtClean="0"/>
              <a:t>.  </a:t>
            </a:r>
          </a:p>
          <a:p>
            <a:r>
              <a:rPr lang="en-US" dirty="0" smtClean="0"/>
              <a:t>You will probably learn some cool math things here.  I did.</a:t>
            </a:r>
          </a:p>
          <a:p>
            <a:r>
              <a:rPr lang="en-US" dirty="0" smtClean="0"/>
              <a:t>Goal is to finish 4A </a:t>
            </a:r>
            <a:r>
              <a:rPr lang="en-US" smtClean="0"/>
              <a:t>before Semester Ends.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Chapter 1</a:t>
            </a:r>
            <a:br>
              <a:rPr lang="en-US" dirty="0" smtClean="0"/>
            </a:br>
            <a:r>
              <a:rPr lang="en-US" sz="2000" dirty="0" smtClean="0"/>
              <a:t>about a month</a:t>
            </a:r>
            <a:endParaRPr lang="en-US" sz="2000" dirty="0"/>
          </a:p>
        </p:txBody>
      </p:sp>
      <p:sp>
        <p:nvSpPr>
          <p:cNvPr id="3" name="Content Placeholder 2"/>
          <p:cNvSpPr>
            <a:spLocks noGrp="1"/>
          </p:cNvSpPr>
          <p:nvPr>
            <p:ph idx="1"/>
          </p:nvPr>
        </p:nvSpPr>
        <p:spPr/>
        <p:txBody>
          <a:bodyPr>
            <a:normAutofit lnSpcReduction="10000"/>
          </a:bodyPr>
          <a:lstStyle/>
          <a:p>
            <a:r>
              <a:rPr lang="en-US" dirty="0" smtClean="0"/>
              <a:t>Most items are not for mastery…just exposure</a:t>
            </a:r>
          </a:p>
          <a:p>
            <a:r>
              <a:rPr lang="en-US" dirty="0" smtClean="0"/>
              <a:t>Look at lesson quizzes and tests to determine what to focus time on</a:t>
            </a:r>
          </a:p>
          <a:p>
            <a:r>
              <a:rPr lang="en-US" dirty="0" err="1" smtClean="0"/>
              <a:t>Nspire</a:t>
            </a:r>
            <a:r>
              <a:rPr lang="en-US" dirty="0" smtClean="0"/>
              <a:t> work throughout the year will make your class much more interesting and fun.  It will be something that will be a different type of activity on the block schedule.</a:t>
            </a:r>
          </a:p>
          <a:p>
            <a:r>
              <a:rPr lang="en-US" dirty="0" smtClean="0"/>
              <a:t>The kids will pick up the </a:t>
            </a:r>
            <a:r>
              <a:rPr lang="en-US" dirty="0" err="1" smtClean="0"/>
              <a:t>Nspire</a:t>
            </a:r>
            <a:r>
              <a:rPr lang="en-US" dirty="0" smtClean="0"/>
              <a:t> stuff and then they can help you.  It makes for nice discourse.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4.1 This is harder for them than you would think.</a:t>
            </a:r>
          </a:p>
          <a:p>
            <a:r>
              <a:rPr lang="en-US" dirty="0" smtClean="0"/>
              <a:t>4.2  Use patty paper and have them do the folding with Sasha and Tony.  These problems take longer than you think also.</a:t>
            </a:r>
          </a:p>
          <a:p>
            <a:r>
              <a:rPr lang="en-US" dirty="0" smtClean="0"/>
              <a:t>4.3  Important!</a:t>
            </a:r>
          </a:p>
          <a:p>
            <a:r>
              <a:rPr lang="en-US" dirty="0" smtClean="0"/>
              <a:t>4.4 Important!</a:t>
            </a:r>
          </a:p>
          <a:p>
            <a:r>
              <a:rPr lang="en-US" dirty="0" smtClean="0"/>
              <a:t>4.5  Don’t panic…have them cut out and explore. Use patty paper for them to trace and cut In-Class experiment.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4B</a:t>
            </a:r>
            <a:endParaRPr lang="en-US" dirty="0"/>
          </a:p>
        </p:txBody>
      </p:sp>
      <p:sp>
        <p:nvSpPr>
          <p:cNvPr id="3" name="Content Placeholder 2"/>
          <p:cNvSpPr>
            <a:spLocks noGrp="1"/>
          </p:cNvSpPr>
          <p:nvPr>
            <p:ph idx="1"/>
          </p:nvPr>
        </p:nvSpPr>
        <p:spPr/>
        <p:txBody>
          <a:bodyPr/>
          <a:lstStyle/>
          <a:p>
            <a:r>
              <a:rPr lang="en-US" dirty="0" smtClean="0"/>
              <a:t>Again, don’t panic and skip this. (I almost did)</a:t>
            </a:r>
          </a:p>
          <a:p>
            <a:r>
              <a:rPr lang="en-US" dirty="0" smtClean="0"/>
              <a:t>4.6  Good “for you to explore”  Use </a:t>
            </a:r>
            <a:r>
              <a:rPr lang="en-US" dirty="0" err="1" smtClean="0"/>
              <a:t>Nspires</a:t>
            </a:r>
            <a:r>
              <a:rPr lang="en-US" dirty="0" smtClean="0"/>
              <a:t> to do 7-10.  It takes some time but it is worth it.</a:t>
            </a:r>
          </a:p>
          <a:p>
            <a:r>
              <a:rPr lang="en-US" dirty="0" smtClean="0"/>
              <a:t>4.7  I skipped these problems and went on </a:t>
            </a:r>
          </a:p>
          <a:p>
            <a:r>
              <a:rPr lang="en-US" dirty="0" smtClean="0"/>
              <a:t>4.8  This is really fun both on paper and using the </a:t>
            </a:r>
            <a:r>
              <a:rPr lang="en-US" dirty="0" err="1" smtClean="0"/>
              <a:t>NSPires</a:t>
            </a:r>
            <a:r>
              <a:rPr lang="en-US" dirty="0" smtClean="0"/>
              <a:t>.  I spent several days here because it was fun for everyone.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4C</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4.9  for you to explore</a:t>
            </a:r>
          </a:p>
          <a:p>
            <a:r>
              <a:rPr lang="en-US" dirty="0" smtClean="0"/>
              <a:t>4.10  A few days here.  Use </a:t>
            </a:r>
            <a:r>
              <a:rPr lang="en-US" dirty="0" err="1" smtClean="0"/>
              <a:t>Nspire</a:t>
            </a:r>
            <a:r>
              <a:rPr lang="en-US" dirty="0" smtClean="0"/>
              <a:t> for In-Class Experiment p.308  .  Have them put the ratios on the calculator screen and use “calculate” command.  NICE!  Good ratio work here.</a:t>
            </a:r>
          </a:p>
          <a:p>
            <a:r>
              <a:rPr lang="en-US" dirty="0" smtClean="0"/>
              <a:t>4.11  We skipped</a:t>
            </a:r>
          </a:p>
          <a:p>
            <a:r>
              <a:rPr lang="en-US" dirty="0" smtClean="0"/>
              <a:t>4.12 More good ratio work…and THE ANSWER to the strange pictures from the beginning.  Great closure.  Nice problems in the “reflections” pg. 321.</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4D</a:t>
            </a:r>
            <a:endParaRPr lang="en-US" dirty="0"/>
          </a:p>
        </p:txBody>
      </p:sp>
      <p:sp>
        <p:nvSpPr>
          <p:cNvPr id="3" name="Content Placeholder 2"/>
          <p:cNvSpPr>
            <a:spLocks noGrp="1"/>
          </p:cNvSpPr>
          <p:nvPr>
            <p:ph idx="1"/>
          </p:nvPr>
        </p:nvSpPr>
        <p:spPr/>
        <p:txBody>
          <a:bodyPr/>
          <a:lstStyle/>
          <a:p>
            <a:r>
              <a:rPr lang="en-US" dirty="0" smtClean="0"/>
              <a:t>4.13  follow the lesson</a:t>
            </a:r>
          </a:p>
          <a:p>
            <a:r>
              <a:rPr lang="en-US" dirty="0" smtClean="0"/>
              <a:t>4.14 measuring activity</a:t>
            </a:r>
          </a:p>
          <a:p>
            <a:r>
              <a:rPr lang="en-US" dirty="0" smtClean="0"/>
              <a:t>4.15 Similarity theorems…a few days here.</a:t>
            </a:r>
          </a:p>
          <a:p>
            <a:r>
              <a:rPr lang="en-US" dirty="0" smtClean="0"/>
              <a:t>4.16 we skipped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1.0  I started the year with the In-class experiment  at the bottom of pg.5.  I also did the net problems briefly from pg.6  Nothing too in-depth at this point. 1 block day only.</a:t>
            </a:r>
          </a:p>
          <a:p>
            <a:r>
              <a:rPr lang="en-US" dirty="0" smtClean="0"/>
              <a:t>I did an </a:t>
            </a:r>
            <a:r>
              <a:rPr lang="en-US" dirty="0" err="1" smtClean="0"/>
              <a:t>Nspire</a:t>
            </a:r>
            <a:r>
              <a:rPr lang="en-US" dirty="0" smtClean="0"/>
              <a:t> scavenger hunt for 2 (regular)days the Mon/Tue of the first week.  This allowed for schedule shuffling, etc.</a:t>
            </a:r>
          </a:p>
          <a:p>
            <a:r>
              <a:rPr lang="en-US" dirty="0" smtClean="0"/>
              <a:t>1.1 Didn’t do the shadow thing; did the symmetry</a:t>
            </a:r>
          </a:p>
          <a:p>
            <a:r>
              <a:rPr lang="en-US" dirty="0" smtClean="0"/>
              <a:t>1.2 Drawing torture…but we learned together.  The artsy kids were happy, but they needed to follow the rules.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1A</a:t>
            </a:r>
            <a:br>
              <a:rPr lang="en-US" dirty="0" smtClean="0"/>
            </a:br>
            <a:r>
              <a:rPr lang="en-US" sz="3100" dirty="0" smtClean="0"/>
              <a:t>cont.</a:t>
            </a:r>
            <a:endParaRPr lang="en-US" sz="3100" dirty="0"/>
          </a:p>
        </p:txBody>
      </p:sp>
      <p:sp>
        <p:nvSpPr>
          <p:cNvPr id="3" name="Content Placeholder 2"/>
          <p:cNvSpPr>
            <a:spLocks noGrp="1"/>
          </p:cNvSpPr>
          <p:nvPr>
            <p:ph idx="1"/>
          </p:nvPr>
        </p:nvSpPr>
        <p:spPr/>
        <p:txBody>
          <a:bodyPr/>
          <a:lstStyle/>
          <a:p>
            <a:r>
              <a:rPr lang="en-US" dirty="0" smtClean="0"/>
              <a:t>1.3 This was too hard for my 11</a:t>
            </a:r>
            <a:r>
              <a:rPr lang="en-US" baseline="30000" dirty="0" smtClean="0"/>
              <a:t>th</a:t>
            </a:r>
            <a:r>
              <a:rPr lang="en-US" dirty="0" smtClean="0"/>
              <a:t> grade geometry students.  I would do it with younger students.</a:t>
            </a:r>
          </a:p>
          <a:p>
            <a:r>
              <a:rPr lang="en-US" dirty="0" smtClean="0"/>
              <a:t>1.4 Drawing from a recipe was hard also since many of my students were challenged with reading and patience.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1B</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1.5 Great “for you to explore” activity.</a:t>
            </a:r>
          </a:p>
          <a:p>
            <a:r>
              <a:rPr lang="en-US" dirty="0" smtClean="0"/>
              <a:t>1.6  Good construction work also.  In the future, all construction can/should be done on the calculator or with patty paper.  Great problem p.29 using patty paper.  Have kids do it themselves.  This section is not for mastery.  Don’t panic over the lack of construction instructions.  Kids can use ANY method.  I found folding patty paper and tracing with a straight edge to be very effective.  It will come up again later.</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1C</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1.7  Spend a couple of days here getting everyone to master the skills listed.  A few kids will master it </a:t>
            </a:r>
            <a:r>
              <a:rPr lang="en-US" smtClean="0"/>
              <a:t>quickly…. </a:t>
            </a:r>
            <a:r>
              <a:rPr lang="en-US" dirty="0" smtClean="0"/>
              <a:t>they will be helpful in teaching others (or you!)</a:t>
            </a:r>
          </a:p>
          <a:p>
            <a:r>
              <a:rPr lang="en-US" dirty="0" smtClean="0"/>
              <a:t>1.8  Have the students complete the “Windmill” as described on pg.39 and pg. 40 (check your understanding 1, 2)  These skills will be used throughout the course.</a:t>
            </a:r>
          </a:p>
          <a:p>
            <a:r>
              <a:rPr lang="en-US" dirty="0" smtClean="0"/>
              <a:t>1.9  </a:t>
            </a:r>
            <a:r>
              <a:rPr lang="en-US" dirty="0" err="1" smtClean="0"/>
              <a:t>UnMessUppable</a:t>
            </a:r>
            <a:r>
              <a:rPr lang="en-US" dirty="0" smtClean="0"/>
              <a:t> are important also.  These may frustrate the kids, but encourage them to stick with it.  This may take a few class periods for everyone to master.  It is worth it.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1D</a:t>
            </a:r>
            <a:endParaRPr lang="en-US" dirty="0"/>
          </a:p>
        </p:txBody>
      </p:sp>
      <p:sp>
        <p:nvSpPr>
          <p:cNvPr id="3" name="Content Placeholder 2"/>
          <p:cNvSpPr>
            <a:spLocks noGrp="1"/>
          </p:cNvSpPr>
          <p:nvPr>
            <p:ph idx="1"/>
          </p:nvPr>
        </p:nvSpPr>
        <p:spPr/>
        <p:txBody>
          <a:bodyPr/>
          <a:lstStyle/>
          <a:p>
            <a:r>
              <a:rPr lang="en-US" dirty="0" smtClean="0"/>
              <a:t>We skipped this entire section.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Chapter 2</a:t>
            </a:r>
            <a:br>
              <a:rPr lang="en-US" dirty="0" smtClean="0"/>
            </a:br>
            <a:r>
              <a:rPr lang="en-US" sz="2200" dirty="0" smtClean="0"/>
              <a:t>5 or 6 weeks (including conference break)</a:t>
            </a:r>
            <a:endParaRPr lang="en-US" sz="2200" dirty="0"/>
          </a:p>
        </p:txBody>
      </p:sp>
      <p:sp>
        <p:nvSpPr>
          <p:cNvPr id="3" name="Content Placeholder 2"/>
          <p:cNvSpPr>
            <a:spLocks noGrp="1"/>
          </p:cNvSpPr>
          <p:nvPr>
            <p:ph idx="1"/>
          </p:nvPr>
        </p:nvSpPr>
        <p:spPr/>
        <p:txBody>
          <a:bodyPr/>
          <a:lstStyle/>
          <a:p>
            <a:r>
              <a:rPr lang="en-US" dirty="0" smtClean="0"/>
              <a:t>As in the first chapter, refer to lesson quizzes and tests to guide how long you spend and how deeply you cover any given topic.</a:t>
            </a:r>
          </a:p>
          <a:p>
            <a:r>
              <a:rPr lang="en-US" dirty="0" smtClean="0"/>
              <a:t>Some topics here are for mastery, others are just for exposure.</a:t>
            </a:r>
          </a:p>
          <a:p>
            <a:r>
              <a:rPr lang="en-US" dirty="0" smtClean="0"/>
              <a:t>I used patty paper and colored pencils often during this chapter to illustrate topics.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a:t>
            </a:r>
            <a:endParaRPr lang="en-US" dirty="0"/>
          </a:p>
        </p:txBody>
      </p:sp>
      <p:sp>
        <p:nvSpPr>
          <p:cNvPr id="3" name="Content Placeholder 2"/>
          <p:cNvSpPr>
            <a:spLocks noGrp="1"/>
          </p:cNvSpPr>
          <p:nvPr>
            <p:ph idx="1"/>
          </p:nvPr>
        </p:nvSpPr>
        <p:spPr/>
        <p:txBody>
          <a:bodyPr/>
          <a:lstStyle/>
          <a:p>
            <a:r>
              <a:rPr lang="en-US" dirty="0" smtClean="0"/>
              <a:t>2.1 follow as written</a:t>
            </a:r>
          </a:p>
          <a:p>
            <a:r>
              <a:rPr lang="en-US" dirty="0" smtClean="0"/>
              <a:t>2.2 Minds in Action is valuable!  Have them actually read it out loud.</a:t>
            </a:r>
          </a:p>
          <a:p>
            <a:r>
              <a:rPr lang="en-US" dirty="0" smtClean="0"/>
              <a:t>2.3  Use patty paper here…nice visual reinforcement</a:t>
            </a:r>
          </a:p>
          <a:p>
            <a:r>
              <a:rPr lang="en-US" dirty="0" smtClean="0"/>
              <a:t>2.4  Good activity in the green margin p.83  Spend a couple of days here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1974</TotalTime>
  <Words>1417</Words>
  <Application>Microsoft Office PowerPoint</Application>
  <PresentationFormat>On-screen Show (4:3)</PresentationFormat>
  <Paragraphs>99</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CME Geometry</vt:lpstr>
      <vt:lpstr>Chapter 1 about a month</vt:lpstr>
      <vt:lpstr>1A</vt:lpstr>
      <vt:lpstr>1A cont.</vt:lpstr>
      <vt:lpstr>1B</vt:lpstr>
      <vt:lpstr>1C</vt:lpstr>
      <vt:lpstr>1D</vt:lpstr>
      <vt:lpstr>Chapter 2 5 or 6 weeks (including conference break)</vt:lpstr>
      <vt:lpstr>2A</vt:lpstr>
      <vt:lpstr>2B</vt:lpstr>
      <vt:lpstr>2C</vt:lpstr>
      <vt:lpstr>2D</vt:lpstr>
      <vt:lpstr>Chapter 3 Get out the Scissors!</vt:lpstr>
      <vt:lpstr>3A</vt:lpstr>
      <vt:lpstr>3B</vt:lpstr>
      <vt:lpstr>3C</vt:lpstr>
      <vt:lpstr>3D Get it?  It is the solids unit!</vt:lpstr>
      <vt:lpstr>3D cont.</vt:lpstr>
      <vt:lpstr>Chapter 4</vt:lpstr>
      <vt:lpstr>4A</vt:lpstr>
      <vt:lpstr>4B</vt:lpstr>
      <vt:lpstr>4C</vt:lpstr>
      <vt:lpstr>4D</vt:lpstr>
    </vt:vector>
  </TitlesOfParts>
  <Company>DMPS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CME Geometry</dc:title>
  <dc:creator>percivalci</dc:creator>
  <cp:lastModifiedBy> </cp:lastModifiedBy>
  <cp:revision>53</cp:revision>
  <dcterms:created xsi:type="dcterms:W3CDTF">2010-06-08T15:45:35Z</dcterms:created>
  <dcterms:modified xsi:type="dcterms:W3CDTF">2010-08-16T14:35:50Z</dcterms:modified>
</cp:coreProperties>
</file>